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  <p:sldMasterId id="2147483684" r:id="rId5"/>
    <p:sldMasterId id="214748368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y="5143500" cx="9144000"/>
  <p:notesSz cx="6858000" cy="9144000"/>
  <p:embeddedFontLst>
    <p:embeddedFont>
      <p:font typeface="Anaheim"/>
      <p:regular r:id="rId26"/>
    </p:embeddedFont>
    <p:embeddedFont>
      <p:font typeface="Overpass Mon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Anaheim-regular.fntdata"/><Relationship Id="rId25" Type="http://schemas.openxmlformats.org/officeDocument/2006/relationships/slide" Target="slides/slide18.xml"/><Relationship Id="rId28" Type="http://schemas.openxmlformats.org/officeDocument/2006/relationships/font" Target="fonts/OverpassMono-bold.fntdata"/><Relationship Id="rId27" Type="http://schemas.openxmlformats.org/officeDocument/2006/relationships/font" Target="fonts/OverpassMono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1.gif>
</file>

<file path=ppt/media/image12.gif>
</file>

<file path=ppt/media/image13.gif>
</file>

<file path=ppt/media/image14.png>
</file>

<file path=ppt/media/image15.gif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f2e5a098c2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f2e5a098c2_2_9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2e5a098c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f2e5a098c2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f2e5a098c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f2e5a098c2_0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f2e5a098c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f2e5a098c2_0_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f2e5a098c2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Alyx</a:t>
            </a:r>
            <a:endParaRPr/>
          </a:p>
        </p:txBody>
      </p:sp>
      <p:sp>
        <p:nvSpPr>
          <p:cNvPr id="322" name="Google Shape;322;gf2e5a098c2_0_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f2e5a098c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f2e5a098c2_0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f2e5a098c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f2e5a098c2_0_1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f2e5a098c2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f2e5a098c2_0_1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f2e5a098c2_2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gf2e5a098c2_2_29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f2e5a098c2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f2e5a098c2_0_1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f2e5a098c2_2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f2e5a098c2_2_2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2e5a098c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f2e5a098c2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2e5a098c2_2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f2e5a098c2_2_26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f2e5a098c2_2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f2e5a098c2_2_27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f2e5a098c2_2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f2e5a098c2_2_28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f2e5a098c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f2e5a098c2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2e5a098c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f2e5a098c2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f2e5a098c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f2e5a098c2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7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idx="1" type="subTitle"/>
          </p:nvPr>
        </p:nvSpPr>
        <p:spPr>
          <a:xfrm>
            <a:off x="2521800" y="3221280"/>
            <a:ext cx="4100040" cy="186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4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5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5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5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8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30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/>
          <p:nvPr>
            <p:ph idx="1" type="subTitle"/>
          </p:nvPr>
        </p:nvSpPr>
        <p:spPr>
          <a:xfrm>
            <a:off x="2521800" y="3221280"/>
            <a:ext cx="4100040" cy="186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3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3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34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4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3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5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36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6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7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7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37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7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/>
          <p:nvPr>
            <p:ph type="title"/>
          </p:nvPr>
        </p:nvSpPr>
        <p:spPr>
          <a:xfrm>
            <a:off x="2521800" y="3221280"/>
            <a:ext cx="4100040" cy="40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8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8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38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38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8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38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2226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7362360" y="1723680"/>
            <a:ext cx="1781280" cy="3419280"/>
            <a:chOff x="7362360" y="1723680"/>
            <a:chExt cx="1781280" cy="3419280"/>
          </a:xfrm>
        </p:grpSpPr>
        <p:sp>
          <p:nvSpPr>
            <p:cNvPr id="52" name="Google Shape;52;p13"/>
            <p:cNvSpPr/>
            <p:nvPr/>
          </p:nvSpPr>
          <p:spPr>
            <a:xfrm>
              <a:off x="7823880" y="1723680"/>
              <a:ext cx="1319760" cy="131760"/>
            </a:xfrm>
            <a:custGeom>
              <a:rect b="b" l="l" r="r" t="t"/>
              <a:pathLst>
                <a:path extrusionOk="0" h="1930" w="19277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53" name="Google Shape;53;p13"/>
            <p:cNvSpPr/>
            <p:nvPr/>
          </p:nvSpPr>
          <p:spPr>
            <a:xfrm>
              <a:off x="7749720" y="1942920"/>
              <a:ext cx="865800" cy="131760"/>
            </a:xfrm>
            <a:custGeom>
              <a:rect b="b" l="l" r="r" t="t"/>
              <a:pathLst>
                <a:path extrusionOk="0" h="1930" w="12645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54" name="Google Shape;54;p13"/>
            <p:cNvSpPr/>
            <p:nvPr/>
          </p:nvSpPr>
          <p:spPr>
            <a:xfrm>
              <a:off x="8821080" y="1942920"/>
              <a:ext cx="322560" cy="131760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55" name="Google Shape;55;p13"/>
            <p:cNvSpPr/>
            <p:nvPr/>
          </p:nvSpPr>
          <p:spPr>
            <a:xfrm>
              <a:off x="8411040" y="2161440"/>
              <a:ext cx="732600" cy="132480"/>
            </a:xfrm>
            <a:custGeom>
              <a:rect b="b" l="l" r="r" t="t"/>
              <a:pathLst>
                <a:path extrusionOk="0" h="1942" w="10704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56" name="Google Shape;56;p13"/>
            <p:cNvSpPr/>
            <p:nvPr/>
          </p:nvSpPr>
          <p:spPr>
            <a:xfrm>
              <a:off x="8703720" y="2381040"/>
              <a:ext cx="439920" cy="132480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57" name="Google Shape;57;p13"/>
            <p:cNvSpPr/>
            <p:nvPr/>
          </p:nvSpPr>
          <p:spPr>
            <a:xfrm>
              <a:off x="7956000" y="2381040"/>
              <a:ext cx="597240" cy="132480"/>
            </a:xfrm>
            <a:custGeom>
              <a:rect b="b" l="l" r="r" t="t"/>
              <a:pathLst>
                <a:path extrusionOk="0" h="1941" w="8728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58" name="Google Shape;58;p13"/>
            <p:cNvSpPr/>
            <p:nvPr/>
          </p:nvSpPr>
          <p:spPr>
            <a:xfrm>
              <a:off x="7648560" y="2600280"/>
              <a:ext cx="1495080" cy="131760"/>
            </a:xfrm>
            <a:custGeom>
              <a:rect b="b" l="l" r="r" t="t"/>
              <a:pathLst>
                <a:path extrusionOk="0" h="1929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59" name="Google Shape;59;p13"/>
            <p:cNvSpPr/>
            <p:nvPr/>
          </p:nvSpPr>
          <p:spPr>
            <a:xfrm>
              <a:off x="8264160" y="2819520"/>
              <a:ext cx="879480" cy="131760"/>
            </a:xfrm>
            <a:custGeom>
              <a:rect b="b" l="l" r="r" t="t"/>
              <a:pathLst>
                <a:path extrusionOk="0" h="1930" w="12847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0" name="Google Shape;60;p13"/>
            <p:cNvSpPr/>
            <p:nvPr/>
          </p:nvSpPr>
          <p:spPr>
            <a:xfrm>
              <a:off x="8821080" y="3038760"/>
              <a:ext cx="322560" cy="131760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1" name="Google Shape;61;p13"/>
            <p:cNvSpPr/>
            <p:nvPr/>
          </p:nvSpPr>
          <p:spPr>
            <a:xfrm>
              <a:off x="7749720" y="2161440"/>
              <a:ext cx="498600" cy="132480"/>
            </a:xfrm>
            <a:custGeom>
              <a:rect b="b" l="l" r="r" t="t"/>
              <a:pathLst>
                <a:path extrusionOk="0" h="1942" w="7287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2" name="Google Shape;62;p13"/>
            <p:cNvSpPr/>
            <p:nvPr/>
          </p:nvSpPr>
          <p:spPr>
            <a:xfrm>
              <a:off x="7985160" y="4134960"/>
              <a:ext cx="322560" cy="131760"/>
            </a:xfrm>
            <a:custGeom>
              <a:rect b="b" l="l" r="r" t="t"/>
              <a:pathLst>
                <a:path extrusionOk="0" h="1930" w="4716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3" name="Google Shape;63;p13"/>
            <p:cNvSpPr/>
            <p:nvPr/>
          </p:nvSpPr>
          <p:spPr>
            <a:xfrm>
              <a:off x="7486920" y="4134960"/>
              <a:ext cx="321840" cy="131760"/>
            </a:xfrm>
            <a:custGeom>
              <a:rect b="b" l="l" r="r" t="t"/>
              <a:pathLst>
                <a:path extrusionOk="0" h="1930" w="4704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4" name="Google Shape;64;p13"/>
            <p:cNvSpPr/>
            <p:nvPr/>
          </p:nvSpPr>
          <p:spPr>
            <a:xfrm>
              <a:off x="8117280" y="3257280"/>
              <a:ext cx="1026360" cy="132480"/>
            </a:xfrm>
            <a:custGeom>
              <a:rect b="b" l="l" r="r" t="t"/>
              <a:pathLst>
                <a:path extrusionOk="0" h="1942" w="14991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5" name="Google Shape;65;p13"/>
            <p:cNvSpPr/>
            <p:nvPr/>
          </p:nvSpPr>
          <p:spPr>
            <a:xfrm>
              <a:off x="7749720" y="3476880"/>
              <a:ext cx="807120" cy="132480"/>
            </a:xfrm>
            <a:custGeom>
              <a:rect b="b" l="l" r="r" t="t"/>
              <a:pathLst>
                <a:path extrusionOk="0" h="1941" w="11788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6" name="Google Shape;66;p13"/>
            <p:cNvSpPr/>
            <p:nvPr/>
          </p:nvSpPr>
          <p:spPr>
            <a:xfrm>
              <a:off x="8703720" y="3476880"/>
              <a:ext cx="439920" cy="132480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7" name="Google Shape;67;p13"/>
            <p:cNvSpPr/>
            <p:nvPr/>
          </p:nvSpPr>
          <p:spPr>
            <a:xfrm>
              <a:off x="7897320" y="3038760"/>
              <a:ext cx="732600" cy="131760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8" name="Google Shape;68;p13"/>
            <p:cNvSpPr/>
            <p:nvPr/>
          </p:nvSpPr>
          <p:spPr>
            <a:xfrm>
              <a:off x="8411040" y="3696120"/>
              <a:ext cx="732600" cy="131760"/>
            </a:xfrm>
            <a:custGeom>
              <a:rect b="b" l="l" r="r" t="t"/>
              <a:pathLst>
                <a:path extrusionOk="0" h="1929" w="10704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69" name="Google Shape;69;p13"/>
            <p:cNvSpPr/>
            <p:nvPr/>
          </p:nvSpPr>
          <p:spPr>
            <a:xfrm>
              <a:off x="8821080" y="3915360"/>
              <a:ext cx="322560" cy="131760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70" name="Google Shape;70;p13"/>
            <p:cNvSpPr/>
            <p:nvPr/>
          </p:nvSpPr>
          <p:spPr>
            <a:xfrm>
              <a:off x="7956000" y="3696120"/>
              <a:ext cx="322560" cy="131760"/>
            </a:xfrm>
            <a:custGeom>
              <a:rect b="b" l="l" r="r" t="t"/>
              <a:pathLst>
                <a:path extrusionOk="0" h="1929" w="4716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71" name="Google Shape;71;p13"/>
            <p:cNvSpPr/>
            <p:nvPr/>
          </p:nvSpPr>
          <p:spPr>
            <a:xfrm>
              <a:off x="8411040" y="4134960"/>
              <a:ext cx="732600" cy="131760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72" name="Google Shape;72;p13"/>
            <p:cNvSpPr/>
            <p:nvPr/>
          </p:nvSpPr>
          <p:spPr>
            <a:xfrm>
              <a:off x="7823880" y="3915360"/>
              <a:ext cx="862560" cy="131760"/>
            </a:xfrm>
            <a:custGeom>
              <a:rect b="b" l="l" r="r" t="t"/>
              <a:pathLst>
                <a:path extrusionOk="0" h="1930" w="12598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73" name="Google Shape;73;p13"/>
            <p:cNvSpPr/>
            <p:nvPr/>
          </p:nvSpPr>
          <p:spPr>
            <a:xfrm>
              <a:off x="7648560" y="4354200"/>
              <a:ext cx="1495080" cy="131760"/>
            </a:xfrm>
            <a:custGeom>
              <a:rect b="b" l="l" r="r" t="t"/>
              <a:pathLst>
                <a:path extrusionOk="0" h="1930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74" name="Google Shape;74;p13"/>
            <p:cNvSpPr/>
            <p:nvPr/>
          </p:nvSpPr>
          <p:spPr>
            <a:xfrm>
              <a:off x="8732880" y="4572720"/>
              <a:ext cx="410760" cy="132480"/>
            </a:xfrm>
            <a:custGeom>
              <a:rect b="b" l="l" r="r" t="t"/>
              <a:pathLst>
                <a:path extrusionOk="0" h="1941" w="600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75" name="Google Shape;75;p13"/>
            <p:cNvSpPr/>
            <p:nvPr/>
          </p:nvSpPr>
          <p:spPr>
            <a:xfrm>
              <a:off x="7779600" y="4572720"/>
              <a:ext cx="773640" cy="132480"/>
            </a:xfrm>
            <a:custGeom>
              <a:rect b="b" l="l" r="r" t="t"/>
              <a:pathLst>
                <a:path extrusionOk="0" h="1941" w="1130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76" name="Google Shape;76;p13"/>
            <p:cNvSpPr/>
            <p:nvPr/>
          </p:nvSpPr>
          <p:spPr>
            <a:xfrm>
              <a:off x="7362360" y="4791960"/>
              <a:ext cx="833040" cy="132480"/>
            </a:xfrm>
            <a:custGeom>
              <a:rect b="b" l="l" r="r" t="t"/>
              <a:pathLst>
                <a:path extrusionOk="0" h="1942" w="12169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77" name="Google Shape;77;p13"/>
            <p:cNvSpPr/>
            <p:nvPr/>
          </p:nvSpPr>
          <p:spPr>
            <a:xfrm>
              <a:off x="8348040" y="4791960"/>
              <a:ext cx="795600" cy="132480"/>
            </a:xfrm>
            <a:custGeom>
              <a:rect b="b" l="l" r="r" t="t"/>
              <a:pathLst>
                <a:path extrusionOk="0" h="1942" w="11621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  <p:sp>
          <p:nvSpPr>
            <p:cNvPr id="78" name="Google Shape;78;p13"/>
            <p:cNvSpPr/>
            <p:nvPr/>
          </p:nvSpPr>
          <p:spPr>
            <a:xfrm>
              <a:off x="8029440" y="5011200"/>
              <a:ext cx="1114200" cy="131760"/>
            </a:xfrm>
            <a:custGeom>
              <a:rect b="b" l="l" r="r" t="t"/>
              <a:pathLst>
                <a:path extrusionOk="0" h="1930" w="16276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5882"/>
              </a:srgbClr>
            </a:solidFill>
            <a:ln>
              <a:noFill/>
            </a:ln>
          </p:spPr>
        </p:sp>
      </p:grpSp>
      <p:sp>
        <p:nvSpPr>
          <p:cNvPr id="79" name="Google Shape;79;p13"/>
          <p:cNvSpPr/>
          <p:nvPr/>
        </p:nvSpPr>
        <p:spPr>
          <a:xfrm>
            <a:off x="1962360" y="0"/>
            <a:ext cx="2721600" cy="387000"/>
          </a:xfrm>
          <a:custGeom>
            <a:rect b="b" l="l" r="r" t="t"/>
            <a:pathLst>
              <a:path extrusionOk="0" h="5657" w="39744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80" name="Google Shape;80;p13"/>
          <p:cNvSpPr/>
          <p:nvPr/>
        </p:nvSpPr>
        <p:spPr>
          <a:xfrm>
            <a:off x="873720" y="0"/>
            <a:ext cx="664200" cy="387000"/>
          </a:xfrm>
          <a:custGeom>
            <a:rect b="b" l="l" r="r" t="t"/>
            <a:pathLst>
              <a:path extrusionOk="0" h="5657" w="9705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81" name="Google Shape;81;p13"/>
          <p:cNvSpPr/>
          <p:nvPr/>
        </p:nvSpPr>
        <p:spPr>
          <a:xfrm>
            <a:off x="1049040" y="938520"/>
            <a:ext cx="211680" cy="385560"/>
          </a:xfrm>
          <a:custGeom>
            <a:rect b="b" l="l" r="r" t="t"/>
            <a:pathLst>
              <a:path extrusionOk="0" h="5633" w="3097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82" name="Google Shape;82;p13"/>
          <p:cNvSpPr/>
          <p:nvPr/>
        </p:nvSpPr>
        <p:spPr>
          <a:xfrm>
            <a:off x="873720" y="1008720"/>
            <a:ext cx="167040" cy="245160"/>
          </a:xfrm>
          <a:custGeom>
            <a:rect b="b" l="l" r="r" t="t"/>
            <a:pathLst>
              <a:path extrusionOk="0" h="3585" w="2442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83" name="Google Shape;83;p13"/>
          <p:cNvSpPr/>
          <p:nvPr/>
        </p:nvSpPr>
        <p:spPr>
          <a:xfrm>
            <a:off x="1268640" y="1008720"/>
            <a:ext cx="167760" cy="245160"/>
          </a:xfrm>
          <a:custGeom>
            <a:rect b="b" l="l" r="r" t="t"/>
            <a:pathLst>
              <a:path extrusionOk="0" h="3585" w="2454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84" name="Google Shape;84;p13"/>
          <p:cNvSpPr/>
          <p:nvPr/>
        </p:nvSpPr>
        <p:spPr>
          <a:xfrm>
            <a:off x="3516120" y="4983480"/>
            <a:ext cx="1054080" cy="159480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85" name="Google Shape;85;p13"/>
          <p:cNvSpPr/>
          <p:nvPr/>
        </p:nvSpPr>
        <p:spPr>
          <a:xfrm>
            <a:off x="1160280" y="4983480"/>
            <a:ext cx="2152440" cy="159480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86" name="Google Shape;86;p13"/>
          <p:cNvSpPr/>
          <p:nvPr/>
        </p:nvSpPr>
        <p:spPr>
          <a:xfrm>
            <a:off x="1805400" y="4452120"/>
            <a:ext cx="3750480" cy="160200"/>
          </a:xfrm>
          <a:custGeom>
            <a:rect b="b" l="l" r="r" t="t"/>
            <a:pathLst>
              <a:path extrusionOk="0" h="2346" w="5477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87" name="Google Shape;87;p13"/>
          <p:cNvSpPr/>
          <p:nvPr/>
        </p:nvSpPr>
        <p:spPr>
          <a:xfrm>
            <a:off x="0" y="4452120"/>
            <a:ext cx="1490400" cy="160200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88" name="Google Shape;88;p13"/>
          <p:cNvSpPr/>
          <p:nvPr/>
        </p:nvSpPr>
        <p:spPr>
          <a:xfrm>
            <a:off x="596160" y="4717800"/>
            <a:ext cx="3218040" cy="160200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89" name="Google Shape;89;p13"/>
          <p:cNvSpPr/>
          <p:nvPr/>
        </p:nvSpPr>
        <p:spPr>
          <a:xfrm>
            <a:off x="0" y="4717800"/>
            <a:ext cx="364320" cy="160200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90" name="Google Shape;90;p13"/>
          <p:cNvSpPr/>
          <p:nvPr/>
        </p:nvSpPr>
        <p:spPr>
          <a:xfrm>
            <a:off x="0" y="4983480"/>
            <a:ext cx="828000" cy="159480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91" name="Google Shape;91;p13"/>
          <p:cNvSpPr txBox="1"/>
          <p:nvPr>
            <p:ph type="title"/>
          </p:nvPr>
        </p:nvSpPr>
        <p:spPr>
          <a:xfrm>
            <a:off x="718560" y="1369080"/>
            <a:ext cx="8520120" cy="19101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2" name="Google Shape;92;p1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2226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/>
          <p:nvPr/>
        </p:nvSpPr>
        <p:spPr>
          <a:xfrm flipH="1">
            <a:off x="-720" y="2089800"/>
            <a:ext cx="1766520" cy="356400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941"/>
            </a:srgbClr>
          </a:solidFill>
          <a:ln>
            <a:noFill/>
          </a:ln>
        </p:spPr>
      </p:sp>
      <p:sp>
        <p:nvSpPr>
          <p:cNvPr id="143" name="Google Shape;143;p26"/>
          <p:cNvSpPr/>
          <p:nvPr/>
        </p:nvSpPr>
        <p:spPr>
          <a:xfrm flipH="1">
            <a:off x="6715080" y="2089800"/>
            <a:ext cx="2071440" cy="356400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</p:sp>
      <p:sp>
        <p:nvSpPr>
          <p:cNvPr id="144" name="Google Shape;144;p26"/>
          <p:cNvSpPr/>
          <p:nvPr/>
        </p:nvSpPr>
        <p:spPr>
          <a:xfrm flipH="1">
            <a:off x="1229400" y="1500480"/>
            <a:ext cx="1103760" cy="356400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</p:sp>
      <p:sp>
        <p:nvSpPr>
          <p:cNvPr id="145" name="Google Shape;145;p26"/>
          <p:cNvSpPr/>
          <p:nvPr/>
        </p:nvSpPr>
        <p:spPr>
          <a:xfrm flipH="1">
            <a:off x="-720" y="2679480"/>
            <a:ext cx="2247480" cy="35496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</p:sp>
      <p:sp>
        <p:nvSpPr>
          <p:cNvPr id="146" name="Google Shape;146;p26"/>
          <p:cNvSpPr/>
          <p:nvPr/>
        </p:nvSpPr>
        <p:spPr>
          <a:xfrm flipH="1">
            <a:off x="-720" y="1500480"/>
            <a:ext cx="1037880" cy="356400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47" name="Google Shape;147;p26"/>
          <p:cNvSpPr/>
          <p:nvPr/>
        </p:nvSpPr>
        <p:spPr>
          <a:xfrm flipH="1">
            <a:off x="1299960" y="3268800"/>
            <a:ext cx="1103760" cy="35496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</p:sp>
      <p:sp>
        <p:nvSpPr>
          <p:cNvPr id="148" name="Google Shape;148;p26"/>
          <p:cNvSpPr/>
          <p:nvPr/>
        </p:nvSpPr>
        <p:spPr>
          <a:xfrm flipH="1">
            <a:off x="8105040" y="3268800"/>
            <a:ext cx="1037880" cy="35496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49" name="Google Shape;149;p26"/>
          <p:cNvSpPr/>
          <p:nvPr/>
        </p:nvSpPr>
        <p:spPr>
          <a:xfrm flipH="1">
            <a:off x="8039880" y="1500480"/>
            <a:ext cx="1103760" cy="356400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</p:sp>
      <p:sp>
        <p:nvSpPr>
          <p:cNvPr id="150" name="Google Shape;150;p26"/>
          <p:cNvSpPr/>
          <p:nvPr/>
        </p:nvSpPr>
        <p:spPr>
          <a:xfrm flipH="1">
            <a:off x="5478120" y="1500480"/>
            <a:ext cx="2365200" cy="356400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5882"/>
            </a:srgbClr>
          </a:solidFill>
          <a:ln>
            <a:noFill/>
          </a:ln>
        </p:spPr>
      </p:sp>
      <p:sp>
        <p:nvSpPr>
          <p:cNvPr id="151" name="Google Shape;151;p26"/>
          <p:cNvSpPr/>
          <p:nvPr/>
        </p:nvSpPr>
        <p:spPr>
          <a:xfrm flipH="1">
            <a:off x="6895440" y="912600"/>
            <a:ext cx="2247480" cy="354960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941"/>
            </a:srgbClr>
          </a:solidFill>
          <a:ln>
            <a:noFill/>
          </a:ln>
        </p:spPr>
      </p:sp>
      <p:sp>
        <p:nvSpPr>
          <p:cNvPr id="152" name="Google Shape;152;p26"/>
          <p:cNvSpPr/>
          <p:nvPr/>
        </p:nvSpPr>
        <p:spPr>
          <a:xfrm>
            <a:off x="2094120" y="1123200"/>
            <a:ext cx="4955400" cy="4020120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53" name="Google Shape;153;p26"/>
          <p:cNvSpPr txBox="1"/>
          <p:nvPr>
            <p:ph type="title"/>
          </p:nvPr>
        </p:nvSpPr>
        <p:spPr>
          <a:xfrm>
            <a:off x="1278000" y="343080"/>
            <a:ext cx="6587640" cy="66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y-Gb3OgKMKJbj1Ujf47rYCZJqmOPp3uu/view" TargetMode="External"/><Relationship Id="rId4" Type="http://schemas.openxmlformats.org/officeDocument/2006/relationships/image" Target="../media/image4.jpg"/><Relationship Id="rId5" Type="http://schemas.openxmlformats.org/officeDocument/2006/relationships/image" Target="../media/image13.gif"/><Relationship Id="rId6" Type="http://schemas.openxmlformats.org/officeDocument/2006/relationships/image" Target="../media/image15.gif"/><Relationship Id="rId7" Type="http://schemas.openxmlformats.org/officeDocument/2006/relationships/image" Target="../media/image16.jpg"/><Relationship Id="rId8" Type="http://schemas.openxmlformats.org/officeDocument/2006/relationships/image" Target="../media/image1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9"/>
          <p:cNvSpPr txBox="1"/>
          <p:nvPr/>
        </p:nvSpPr>
        <p:spPr>
          <a:xfrm>
            <a:off x="718560" y="1674000"/>
            <a:ext cx="4282200" cy="19101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74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CARNET </a:t>
            </a:r>
            <a:br>
              <a:rPr b="0" i="0" lang="fr" sz="1800" u="none" cap="none" strike="noStrike"/>
            </a:br>
            <a:r>
              <a:rPr b="1" i="0" lang="fr" sz="74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DE</a:t>
            </a:r>
            <a:r>
              <a:rPr b="1" i="0" lang="fr" sz="40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 </a:t>
            </a:r>
            <a:r>
              <a:rPr b="1" i="0" lang="fr" sz="74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BORD</a:t>
            </a:r>
            <a:endParaRPr b="0" i="0" sz="7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9"/>
          <p:cNvSpPr txBox="1"/>
          <p:nvPr/>
        </p:nvSpPr>
        <p:spPr>
          <a:xfrm>
            <a:off x="768960" y="3700800"/>
            <a:ext cx="6102360" cy="405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06CEA8"/>
                </a:solidFill>
                <a:latin typeface="Anaheim"/>
                <a:ea typeface="Anaheim"/>
                <a:cs typeface="Anaheim"/>
                <a:sym typeface="Anaheim"/>
              </a:rPr>
              <a:t>ALOA (M)</a:t>
            </a:r>
            <a:endParaRPr b="0" i="0" sz="21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6880" y="495720"/>
            <a:ext cx="3947760" cy="3012120"/>
          </a:xfrm>
          <a:prstGeom prst="rect">
            <a:avLst/>
          </a:prstGeom>
          <a:noFill/>
          <a:ln>
            <a:noFill/>
          </a:ln>
          <a:effectLst>
            <a:outerShdw blurRad="428625" rotWithShape="0" algn="bl">
              <a:schemeClr val="dk1">
                <a:alpha val="69803"/>
              </a:scheme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8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48"/>
          <p:cNvSpPr/>
          <p:nvPr/>
        </p:nvSpPr>
        <p:spPr>
          <a:xfrm>
            <a:off x="1651680" y="13431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Activités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Recherche historiographie pour enrichir la production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8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48"/>
          <p:cNvSpPr/>
          <p:nvPr/>
        </p:nvSpPr>
        <p:spPr>
          <a:xfrm>
            <a:off x="6200640" y="267120"/>
            <a:ext cx="21297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Odile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48"/>
          <p:cNvSpPr txBox="1"/>
          <p:nvPr/>
        </p:nvSpPr>
        <p:spPr>
          <a:xfrm>
            <a:off x="0" y="1483925"/>
            <a:ext cx="16992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Samedi aprèm</a:t>
            </a:r>
            <a:endParaRPr b="1"/>
          </a:p>
        </p:txBody>
      </p:sp>
      <p:sp>
        <p:nvSpPr>
          <p:cNvPr id="298" name="Google Shape;298;p48"/>
          <p:cNvSpPr/>
          <p:nvPr/>
        </p:nvSpPr>
        <p:spPr>
          <a:xfrm>
            <a:off x="6200652" y="1667150"/>
            <a:ext cx="2566200" cy="35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 Galères/Succès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G: Recherche documentaire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S: Création des pages web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9"/>
          <p:cNvSpPr/>
          <p:nvPr/>
        </p:nvSpPr>
        <p:spPr>
          <a:xfrm>
            <a:off x="1651680" y="13431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Activités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Recherche d'outils de frises chronologiques et de cartes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Mise en page des éléments via Drupal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49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49"/>
          <p:cNvSpPr/>
          <p:nvPr/>
        </p:nvSpPr>
        <p:spPr>
          <a:xfrm>
            <a:off x="6200640" y="1667160"/>
            <a:ext cx="2129700" cy="35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Résultats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9"/>
          <p:cNvSpPr/>
          <p:nvPr/>
        </p:nvSpPr>
        <p:spPr>
          <a:xfrm>
            <a:off x="6200640" y="267120"/>
            <a:ext cx="21297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Andréa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49"/>
          <p:cNvSpPr txBox="1"/>
          <p:nvPr/>
        </p:nvSpPr>
        <p:spPr>
          <a:xfrm>
            <a:off x="0" y="1483925"/>
            <a:ext cx="16992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Samedi aprèm</a:t>
            </a:r>
            <a:endParaRPr b="1"/>
          </a:p>
        </p:txBody>
      </p:sp>
      <p:sp>
        <p:nvSpPr>
          <p:cNvPr id="309" name="Google Shape;309;p49"/>
          <p:cNvSpPr/>
          <p:nvPr/>
        </p:nvSpPr>
        <p:spPr>
          <a:xfrm>
            <a:off x="6200652" y="1667150"/>
            <a:ext cx="2566200" cy="35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 Galères/Succès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G:Recherche des outils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S: Carnet de bord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0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50"/>
          <p:cNvSpPr/>
          <p:nvPr/>
        </p:nvSpPr>
        <p:spPr>
          <a:xfrm>
            <a:off x="1651680" y="13431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Activités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800">
                <a:solidFill>
                  <a:schemeClr val="dk1"/>
                </a:solidFill>
              </a:rPr>
              <a:t>Extraction d'entités nommées de lieu dans les résumés des positions de thèses afin d'en extraire.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Extraction des entités nommées qui se trouvent dans les jeux de données Quicherat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50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50"/>
          <p:cNvSpPr/>
          <p:nvPr/>
        </p:nvSpPr>
        <p:spPr>
          <a:xfrm>
            <a:off x="6200652" y="1667150"/>
            <a:ext cx="2566200" cy="35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" sz="1800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 </a:t>
            </a:r>
            <a:r>
              <a:rPr b="1" lang="fr" sz="1800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</a:rPr>
              <a:t>Galères/Succès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G: Synchronisation globale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S: Bonne intéraction/Travail d’équipe</a:t>
            </a:r>
            <a:endParaRPr sz="1800"/>
          </a:p>
        </p:txBody>
      </p:sp>
      <p:sp>
        <p:nvSpPr>
          <p:cNvPr id="318" name="Google Shape;318;p50"/>
          <p:cNvSpPr/>
          <p:nvPr/>
        </p:nvSpPr>
        <p:spPr>
          <a:xfrm>
            <a:off x="6200640" y="267120"/>
            <a:ext cx="21297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Mathieu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50"/>
          <p:cNvSpPr txBox="1"/>
          <p:nvPr/>
        </p:nvSpPr>
        <p:spPr>
          <a:xfrm>
            <a:off x="0" y="1483925"/>
            <a:ext cx="16992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Samedi aprèm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1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https://media.giphy.com/media/1aIDN81XDJuDK/giphy.gif</a:t>
            </a:r>
            <a:endParaRPr/>
          </a:p>
        </p:txBody>
      </p:sp>
      <p:sp>
        <p:nvSpPr>
          <p:cNvPr id="325" name="Google Shape;325;p51"/>
          <p:cNvSpPr/>
          <p:nvPr/>
        </p:nvSpPr>
        <p:spPr>
          <a:xfrm>
            <a:off x="1699205" y="11554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19:20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Bilan de la journée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Attentes pour demain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Ressenti de la journée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51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51"/>
          <p:cNvSpPr/>
          <p:nvPr/>
        </p:nvSpPr>
        <p:spPr>
          <a:xfrm>
            <a:off x="-100051" y="2593550"/>
            <a:ext cx="19716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Mathieu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51"/>
          <p:cNvSpPr txBox="1"/>
          <p:nvPr/>
        </p:nvSpPr>
        <p:spPr>
          <a:xfrm>
            <a:off x="0" y="1483925"/>
            <a:ext cx="16992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Samedi aprèm</a:t>
            </a:r>
            <a:endParaRPr b="1"/>
          </a:p>
        </p:txBody>
      </p:sp>
      <p:sp>
        <p:nvSpPr>
          <p:cNvPr id="329" name="Google Shape;329;p51"/>
          <p:cNvSpPr/>
          <p:nvPr/>
        </p:nvSpPr>
        <p:spPr>
          <a:xfrm>
            <a:off x="7556900" y="2571750"/>
            <a:ext cx="1798500" cy="105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Alyx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51"/>
          <p:cNvSpPr/>
          <p:nvPr/>
        </p:nvSpPr>
        <p:spPr>
          <a:xfrm>
            <a:off x="5800098" y="2593550"/>
            <a:ext cx="1756800" cy="105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Lucas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51"/>
          <p:cNvSpPr/>
          <p:nvPr/>
        </p:nvSpPr>
        <p:spPr>
          <a:xfrm>
            <a:off x="3843162" y="2593550"/>
            <a:ext cx="19716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Odile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51"/>
          <p:cNvSpPr/>
          <p:nvPr/>
        </p:nvSpPr>
        <p:spPr>
          <a:xfrm>
            <a:off x="1871550" y="2593550"/>
            <a:ext cx="1971600" cy="105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Overpass Mono"/>
                <a:ea typeface="Overpass Mono"/>
                <a:cs typeface="Overpass Mono"/>
                <a:sym typeface="Overpass Mono"/>
              </a:rPr>
              <a:t>Andréa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3" name="Google Shape;333;p51" title="duracell-bunny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6255" y="3203625"/>
            <a:ext cx="1756859" cy="14987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34" name="Google Shape;334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8100" y="3203625"/>
            <a:ext cx="1798500" cy="14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42525" y="3249850"/>
            <a:ext cx="1910979" cy="107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53875" y="3294850"/>
            <a:ext cx="1971600" cy="985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5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30776" y="3203625"/>
            <a:ext cx="1971600" cy="1431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2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52"/>
          <p:cNvSpPr/>
          <p:nvPr/>
        </p:nvSpPr>
        <p:spPr>
          <a:xfrm>
            <a:off x="1811225" y="1163700"/>
            <a:ext cx="471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9:30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sz="1800"/>
              <a:t>Point de situation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sz="1800"/>
              <a:t>Réajustement des attentes suites aux difficultés de la veille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10:00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sz="1800"/>
              <a:t>Rédaction au propre du carnet de bord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sz="1800"/>
              <a:t>Finalisation des pages web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sz="1800"/>
              <a:t>Finalisation de la base de données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sz="1800"/>
              <a:t>Finalisation de l’outil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44" name="Google Shape;344;p52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52"/>
          <p:cNvSpPr txBox="1"/>
          <p:nvPr/>
        </p:nvSpPr>
        <p:spPr>
          <a:xfrm>
            <a:off x="0" y="1504925"/>
            <a:ext cx="16992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Dimanche matin</a:t>
            </a:r>
            <a:endParaRPr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3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53"/>
          <p:cNvSpPr/>
          <p:nvPr/>
        </p:nvSpPr>
        <p:spPr>
          <a:xfrm>
            <a:off x="1595355" y="12669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12:00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sz="1800"/>
              <a:t>Point de situation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52" name="Google Shape;352;p53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53"/>
          <p:cNvSpPr/>
          <p:nvPr/>
        </p:nvSpPr>
        <p:spPr>
          <a:xfrm>
            <a:off x="6200640" y="267120"/>
            <a:ext cx="21297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Objectif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4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Mise en œuvre du projet choisi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4" name="Google Shape;35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4425" y="2383778"/>
            <a:ext cx="4472400" cy="2515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4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54"/>
          <p:cNvSpPr/>
          <p:nvPr/>
        </p:nvSpPr>
        <p:spPr>
          <a:xfrm>
            <a:off x="1595355" y="12669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Outils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61" name="Google Shape;361;p54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54"/>
          <p:cNvSpPr/>
          <p:nvPr/>
        </p:nvSpPr>
        <p:spPr>
          <a:xfrm>
            <a:off x="6200640" y="267120"/>
            <a:ext cx="21297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Objectif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4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Mise en œuvre du projet choisi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4"/>
          <p:cNvSpPr txBox="1"/>
          <p:nvPr/>
        </p:nvSpPr>
        <p:spPr>
          <a:xfrm>
            <a:off x="0" y="1483925"/>
            <a:ext cx="13488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Dimanche</a:t>
            </a:r>
            <a:endParaRPr b="1"/>
          </a:p>
        </p:txBody>
      </p:sp>
      <p:pic>
        <p:nvPicPr>
          <p:cNvPr id="364" name="Google Shape;36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3800" y="1672625"/>
            <a:ext cx="3763326" cy="89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8061" y="2674225"/>
            <a:ext cx="3392918" cy="89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225" y="1961650"/>
            <a:ext cx="1548100" cy="15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99028" y="1266950"/>
            <a:ext cx="2297161" cy="89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68275" y="4081499"/>
            <a:ext cx="3810698" cy="78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5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40975" y="3573341"/>
            <a:ext cx="2950975" cy="1111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5"/>
          <p:cNvSpPr/>
          <p:nvPr/>
        </p:nvSpPr>
        <p:spPr>
          <a:xfrm>
            <a:off x="1433520" y="1065960"/>
            <a:ext cx="595548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5"/>
          <p:cNvSpPr/>
          <p:nvPr/>
        </p:nvSpPr>
        <p:spPr>
          <a:xfrm>
            <a:off x="1651680" y="1343160"/>
            <a:ext cx="4472280" cy="372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Attendu: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Une frise chronologique liée à une carte, toutes deux </a:t>
            </a: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interactives</a:t>
            </a: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. </a:t>
            </a:r>
            <a:endParaRPr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Possibilité de visualiser les étapes des voyages de Quicherat. </a:t>
            </a:r>
            <a:endParaRPr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Mise en relation des étapes, par un point sur la carte, avec les propositions de thèse associées aux lieux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76" name="Google Shape;376;p55"/>
          <p:cNvSpPr txBox="1"/>
          <p:nvPr/>
        </p:nvSpPr>
        <p:spPr>
          <a:xfrm>
            <a:off x="1348920" y="343080"/>
            <a:ext cx="6263280" cy="66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Bilan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6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56"/>
          <p:cNvSpPr/>
          <p:nvPr/>
        </p:nvSpPr>
        <p:spPr>
          <a:xfrm>
            <a:off x="1651680" y="13431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Production</a:t>
            </a: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: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Une frise chronologique </a:t>
            </a: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interactive</a:t>
            </a: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.</a:t>
            </a:r>
            <a:endParaRPr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Carte intéractive.</a:t>
            </a:r>
            <a:endParaRPr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Base de données enrichie avec mise en relation des carnets et des thèses.</a:t>
            </a:r>
            <a:endParaRPr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Une ébauche de site web.</a:t>
            </a:r>
            <a:endParaRPr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Aperçu des cartes.</a:t>
            </a:r>
            <a:endParaRPr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83" name="Google Shape;383;p56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Bilan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56"/>
          <p:cNvSpPr/>
          <p:nvPr/>
        </p:nvSpPr>
        <p:spPr>
          <a:xfrm>
            <a:off x="6303900" y="433750"/>
            <a:ext cx="2566200" cy="450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</a:rPr>
              <a:t>Perspectives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Lier la carte à la frise chronologique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HTR: Analyse des textes de Quicherat et extraction de ses croquis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Consolidation de la base de données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Barre de recherche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Enrichissement du site web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0"/>
          <p:cNvSpPr/>
          <p:nvPr/>
        </p:nvSpPr>
        <p:spPr>
          <a:xfrm>
            <a:off x="1433520" y="1065960"/>
            <a:ext cx="595548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40"/>
          <p:cNvSpPr txBox="1"/>
          <p:nvPr/>
        </p:nvSpPr>
        <p:spPr>
          <a:xfrm>
            <a:off x="1348920" y="343080"/>
            <a:ext cx="6263280" cy="66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Rencontre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40"/>
          <p:cNvSpPr/>
          <p:nvPr/>
        </p:nvSpPr>
        <p:spPr>
          <a:xfrm>
            <a:off x="2009050" y="1470050"/>
            <a:ext cx="4749300" cy="35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Résultats</a:t>
            </a:r>
            <a:endParaRPr b="1" i="0" sz="1800" u="none" cap="none" strike="noStrike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226"/>
              </a:buClr>
              <a:buSzPts val="1800"/>
              <a:buFont typeface="Overpass Mono"/>
              <a:buChar char="●"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Des frites ont été partagées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226"/>
              </a:buClr>
              <a:buSzPts val="1800"/>
              <a:buFont typeface="Overpass Mono"/>
              <a:buChar char="●"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De l’alcool a été bu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226"/>
              </a:buClr>
              <a:buSzPts val="1800"/>
              <a:buFont typeface="Overpass Mono"/>
              <a:buChar char="●"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Des idées ont été échangées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226"/>
              </a:buClr>
              <a:buSzPts val="1800"/>
              <a:buFont typeface="Overpass Mono"/>
              <a:buChar char="●"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Et nous sommes rentrés tôt car nous sommes des gens </a:t>
            </a:r>
            <a:r>
              <a:rPr b="1" lang="fr" sz="1800" strike="sngStrike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faibles </a:t>
            </a: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biens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40"/>
          <p:cNvSpPr/>
          <p:nvPr/>
        </p:nvSpPr>
        <p:spPr>
          <a:xfrm>
            <a:off x="6200640" y="267120"/>
            <a:ext cx="2129760" cy="107568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Objectif</a:t>
            </a:r>
            <a:endParaRPr>
              <a:solidFill>
                <a:srgbClr val="FFFFFF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trike="sng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Boire et manger</a:t>
            </a:r>
            <a:endParaRPr strike="sngStrike">
              <a:solidFill>
                <a:srgbClr val="FFFFFF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Cerner le sujet et se rencontrer</a:t>
            </a:r>
            <a:endParaRPr>
              <a:solidFill>
                <a:srgbClr val="FFFFFF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218" name="Google Shape;218;p40"/>
          <p:cNvSpPr txBox="1"/>
          <p:nvPr/>
        </p:nvSpPr>
        <p:spPr>
          <a:xfrm>
            <a:off x="0" y="1470050"/>
            <a:ext cx="13110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Vendredi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Ideation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41"/>
          <p:cNvSpPr/>
          <p:nvPr/>
        </p:nvSpPr>
        <p:spPr>
          <a:xfrm>
            <a:off x="5252650" y="661325"/>
            <a:ext cx="3116100" cy="13449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Mapping des carnets de Quicherat</a:t>
            </a:r>
            <a:endParaRPr b="1" sz="1800">
              <a:solidFill>
                <a:schemeClr val="dk1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Timeline, carte et mise en relation avec les thèses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1"/>
          <p:cNvSpPr/>
          <p:nvPr/>
        </p:nvSpPr>
        <p:spPr>
          <a:xfrm>
            <a:off x="4440350" y="3556400"/>
            <a:ext cx="3247500" cy="1515300"/>
          </a:xfrm>
          <a:prstGeom prst="rect">
            <a:avLst/>
          </a:prstGeom>
          <a:solidFill>
            <a:srgbClr val="06CE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Reconnaissance faciale</a:t>
            </a:r>
            <a:endParaRPr b="1" sz="1800">
              <a:solidFill>
                <a:schemeClr val="dk1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Mise en relation avec les portraits, les photos de classe et les propositions de thèse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41"/>
          <p:cNvSpPr/>
          <p:nvPr/>
        </p:nvSpPr>
        <p:spPr>
          <a:xfrm>
            <a:off x="956125" y="2927300"/>
            <a:ext cx="2958300" cy="172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Mapping</a:t>
            </a:r>
            <a:endParaRPr b="1" sz="1800">
              <a:solidFill>
                <a:srgbClr val="FFFFFF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Analyse réseau par thèmes et sujets de thèse</a:t>
            </a: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 </a:t>
            </a:r>
            <a:endParaRPr b="1" sz="1800">
              <a:solidFill>
                <a:srgbClr val="FFFFFF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227" name="Google Shape;227;p41"/>
          <p:cNvSpPr txBox="1"/>
          <p:nvPr/>
        </p:nvSpPr>
        <p:spPr>
          <a:xfrm>
            <a:off x="2252650" y="1124100"/>
            <a:ext cx="3000000" cy="15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</a:rPr>
              <a:t>9:30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Exposition des idées à tour de rôle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Brainstorming</a:t>
            </a:r>
            <a:endParaRPr/>
          </a:p>
        </p:txBody>
      </p:sp>
      <p:sp>
        <p:nvSpPr>
          <p:cNvPr id="228" name="Google Shape;228;p41"/>
          <p:cNvSpPr txBox="1"/>
          <p:nvPr/>
        </p:nvSpPr>
        <p:spPr>
          <a:xfrm>
            <a:off x="4291625" y="2432125"/>
            <a:ext cx="3000000" cy="8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</a:rPr>
              <a:t>10:00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</a:rPr>
              <a:t>3 idées ressortent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42"/>
          <p:cNvSpPr/>
          <p:nvPr/>
        </p:nvSpPr>
        <p:spPr>
          <a:xfrm>
            <a:off x="1651680" y="13431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SzPts val="1100"/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10:40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SzPts val="1100"/>
              <a:buNone/>
            </a:pPr>
            <a:r>
              <a:rPr lang="fr" sz="1800"/>
              <a:t>Choix du projet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Pourquoi ?</a:t>
            </a:r>
            <a:endParaRPr b="1"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Figure de l’école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Témoignage indirect du XIXème à travers ses carnets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42"/>
          <p:cNvSpPr txBox="1"/>
          <p:nvPr/>
        </p:nvSpPr>
        <p:spPr>
          <a:xfrm>
            <a:off x="1348920" y="343080"/>
            <a:ext cx="6263280" cy="66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Sélection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42"/>
          <p:cNvSpPr/>
          <p:nvPr/>
        </p:nvSpPr>
        <p:spPr>
          <a:xfrm>
            <a:off x="6200640" y="1667160"/>
            <a:ext cx="2129760" cy="357768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Résultats:</a:t>
            </a:r>
            <a:endParaRPr b="1" i="0" sz="1800" u="none" cap="none" strike="noStrike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Mapping des carnets de Quicherat</a:t>
            </a:r>
            <a:endParaRPr b="1" sz="1800">
              <a:solidFill>
                <a:schemeClr val="dk1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Timeline, carte et mise en relation avec les thèses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42"/>
          <p:cNvSpPr/>
          <p:nvPr/>
        </p:nvSpPr>
        <p:spPr>
          <a:xfrm>
            <a:off x="6200640" y="267120"/>
            <a:ext cx="2129760" cy="107568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Objectif</a:t>
            </a:r>
            <a:r>
              <a:rPr b="0" i="0" lang="fr" sz="14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 Validation d’une idée commune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Google Shape;23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8347" y="1173225"/>
            <a:ext cx="1985728" cy="267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/>
          <p:nvPr/>
        </p:nvSpPr>
        <p:spPr>
          <a:xfrm>
            <a:off x="2535455" y="12575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10:40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43"/>
          <p:cNvSpPr txBox="1"/>
          <p:nvPr/>
        </p:nvSpPr>
        <p:spPr>
          <a:xfrm>
            <a:off x="1348920" y="343080"/>
            <a:ext cx="6263280" cy="66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Formulation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43"/>
          <p:cNvSpPr/>
          <p:nvPr/>
        </p:nvSpPr>
        <p:spPr>
          <a:xfrm>
            <a:off x="6200640" y="267120"/>
            <a:ext cx="21297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Objectif</a:t>
            </a:r>
            <a:r>
              <a:rPr b="0" i="0" lang="fr" sz="14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 Expression du résultat visé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3"/>
          <p:cNvSpPr/>
          <p:nvPr/>
        </p:nvSpPr>
        <p:spPr>
          <a:xfrm>
            <a:off x="726975" y="1987538"/>
            <a:ext cx="2958300" cy="172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Mapping</a:t>
            </a:r>
            <a:endParaRPr b="1" sz="1800">
              <a:solidFill>
                <a:srgbClr val="FFFFFF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Carte interactive de toutes les géolocalisations</a:t>
            </a:r>
            <a:endParaRPr b="1" sz="1800">
              <a:solidFill>
                <a:srgbClr val="FFFFFF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247" name="Google Shape;247;p43"/>
          <p:cNvSpPr/>
          <p:nvPr/>
        </p:nvSpPr>
        <p:spPr>
          <a:xfrm>
            <a:off x="3914175" y="3349925"/>
            <a:ext cx="3792300" cy="1588500"/>
          </a:xfrm>
          <a:prstGeom prst="rect">
            <a:avLst/>
          </a:prstGeom>
          <a:solidFill>
            <a:srgbClr val="06CE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Ressources</a:t>
            </a:r>
            <a:endParaRPr b="1" sz="1800">
              <a:solidFill>
                <a:schemeClr val="dk1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Au clic sur un point de la carte les informations liées aux carnets et aux thèses publiées cette année-là apparaissent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43"/>
          <p:cNvSpPr/>
          <p:nvPr/>
        </p:nvSpPr>
        <p:spPr>
          <a:xfrm>
            <a:off x="4496100" y="1559925"/>
            <a:ext cx="3116100" cy="13449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rPr>
              <a:t>Possibilité de recherche par carnet</a:t>
            </a:r>
            <a:endParaRPr b="1" i="0" sz="14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/>
          <p:nvPr/>
        </p:nvSpPr>
        <p:spPr>
          <a:xfrm>
            <a:off x="1433520" y="1065960"/>
            <a:ext cx="595548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4"/>
          <p:cNvSpPr/>
          <p:nvPr/>
        </p:nvSpPr>
        <p:spPr>
          <a:xfrm>
            <a:off x="1651680" y="1343160"/>
            <a:ext cx="4472280" cy="372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10:50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800"/>
              <a:t>Définition des tâches techniques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800"/>
              <a:t>Mise à plat du projet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Réalisation d'un retro planning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Attribution des rôles </a:t>
            </a:r>
            <a:endParaRPr sz="1800"/>
          </a:p>
        </p:txBody>
      </p:sp>
      <p:sp>
        <p:nvSpPr>
          <p:cNvPr id="255" name="Google Shape;255;p44"/>
          <p:cNvSpPr txBox="1"/>
          <p:nvPr/>
        </p:nvSpPr>
        <p:spPr>
          <a:xfrm>
            <a:off x="1348920" y="343080"/>
            <a:ext cx="6263280" cy="66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44"/>
          <p:cNvSpPr/>
          <p:nvPr/>
        </p:nvSpPr>
        <p:spPr>
          <a:xfrm>
            <a:off x="6200650" y="1667151"/>
            <a:ext cx="2059500" cy="340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11:10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Accueil nouveau Challenger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44"/>
          <p:cNvSpPr/>
          <p:nvPr/>
        </p:nvSpPr>
        <p:spPr>
          <a:xfrm>
            <a:off x="6200640" y="267120"/>
            <a:ext cx="2129760" cy="107568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Objectif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4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Mise en œuvre du projet choisi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5975" y="2988325"/>
            <a:ext cx="3704425" cy="208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5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45"/>
          <p:cNvSpPr/>
          <p:nvPr/>
        </p:nvSpPr>
        <p:spPr>
          <a:xfrm>
            <a:off x="1595355" y="12669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12:00</a:t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142226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Répartition des tâches avant manger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45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45"/>
          <p:cNvSpPr/>
          <p:nvPr/>
        </p:nvSpPr>
        <p:spPr>
          <a:xfrm>
            <a:off x="6200650" y="1667156"/>
            <a:ext cx="2129700" cy="126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Résultats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Satiété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45"/>
          <p:cNvSpPr/>
          <p:nvPr/>
        </p:nvSpPr>
        <p:spPr>
          <a:xfrm>
            <a:off x="6200640" y="267120"/>
            <a:ext cx="21297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18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Objectif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400" u="none" cap="none" strike="noStrike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Mise en œuvre du projet choisi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9900" y="2157825"/>
            <a:ext cx="2803875" cy="258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6"/>
          <p:cNvSpPr/>
          <p:nvPr/>
        </p:nvSpPr>
        <p:spPr>
          <a:xfrm>
            <a:off x="1395970" y="1011485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6"/>
          <p:cNvSpPr/>
          <p:nvPr/>
        </p:nvSpPr>
        <p:spPr>
          <a:xfrm>
            <a:off x="1651680" y="13431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Activités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SzPts val="1800"/>
              <a:buChar char="●"/>
            </a:pPr>
            <a:r>
              <a:rPr lang="fr" sz="1800"/>
              <a:t>Traitement des données notamment de géolocalisation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sz="1800"/>
              <a:t>Recherche de solution de visualisation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6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6"/>
          <p:cNvSpPr/>
          <p:nvPr/>
        </p:nvSpPr>
        <p:spPr>
          <a:xfrm>
            <a:off x="6200640" y="267120"/>
            <a:ext cx="21297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Alyx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Jeux de données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6"/>
          <p:cNvSpPr txBox="1"/>
          <p:nvPr/>
        </p:nvSpPr>
        <p:spPr>
          <a:xfrm>
            <a:off x="0" y="1483925"/>
            <a:ext cx="16992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Samedi </a:t>
            </a:r>
            <a:r>
              <a:rPr b="1" lang="fr"/>
              <a:t>aprèm</a:t>
            </a:r>
            <a:endParaRPr b="1"/>
          </a:p>
        </p:txBody>
      </p:sp>
      <p:sp>
        <p:nvSpPr>
          <p:cNvPr id="278" name="Google Shape;278;p46"/>
          <p:cNvSpPr/>
          <p:nvPr/>
        </p:nvSpPr>
        <p:spPr>
          <a:xfrm>
            <a:off x="6200652" y="1483925"/>
            <a:ext cx="2566200" cy="35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 Galères/Succès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G/S: Extraction de données par webscrapping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G:Dormir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G: Manger sainement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7"/>
          <p:cNvSpPr/>
          <p:nvPr/>
        </p:nvSpPr>
        <p:spPr>
          <a:xfrm>
            <a:off x="1433520" y="1065960"/>
            <a:ext cx="5955600" cy="41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7"/>
          <p:cNvSpPr/>
          <p:nvPr/>
        </p:nvSpPr>
        <p:spPr>
          <a:xfrm>
            <a:off x="1651680" y="1343160"/>
            <a:ext cx="44724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42226"/>
                </a:solidFill>
                <a:latin typeface="Overpass Mono"/>
                <a:ea typeface="Overpass Mono"/>
                <a:cs typeface="Overpass Mono"/>
                <a:sym typeface="Overpass Mono"/>
              </a:rPr>
              <a:t>Activités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800"/>
              <a:t>Extraction d'entités nommées de lieu dans les résumés des positions de thèses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Extraction des entités nommées qui se trouvent dans les jeux de données Quicherat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47"/>
          <p:cNvSpPr txBox="1"/>
          <p:nvPr/>
        </p:nvSpPr>
        <p:spPr>
          <a:xfrm>
            <a:off x="1348920" y="343080"/>
            <a:ext cx="62634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3000" u="none" cap="none" strike="noStrike">
                <a:solidFill>
                  <a:srgbClr val="06CEA8"/>
                </a:solidFill>
                <a:latin typeface="Overpass Mono"/>
                <a:ea typeface="Overpass Mono"/>
                <a:cs typeface="Overpass Mono"/>
                <a:sym typeface="Overpass Mono"/>
              </a:rPr>
              <a:t>Réalisation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47"/>
          <p:cNvSpPr/>
          <p:nvPr/>
        </p:nvSpPr>
        <p:spPr>
          <a:xfrm>
            <a:off x="6200640" y="267120"/>
            <a:ext cx="2129700" cy="10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Lucas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47"/>
          <p:cNvSpPr txBox="1"/>
          <p:nvPr/>
        </p:nvSpPr>
        <p:spPr>
          <a:xfrm>
            <a:off x="0" y="1483925"/>
            <a:ext cx="1699200" cy="40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Samedi aprèm</a:t>
            </a:r>
            <a:endParaRPr b="1"/>
          </a:p>
        </p:txBody>
      </p:sp>
      <p:sp>
        <p:nvSpPr>
          <p:cNvPr id="288" name="Google Shape;288;p47"/>
          <p:cNvSpPr/>
          <p:nvPr/>
        </p:nvSpPr>
        <p:spPr>
          <a:xfrm>
            <a:off x="6163102" y="1565700"/>
            <a:ext cx="2566200" cy="35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 Galères/Succès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fr" sz="1800"/>
              <a:t>TOUT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6CEA8"/>
      </a:dk2>
      <a:lt2>
        <a:srgbClr val="B20D34"/>
      </a:lt2>
      <a:accent1>
        <a:srgbClr val="142226"/>
      </a:accent1>
      <a:accent2>
        <a:srgbClr val="06CEA8"/>
      </a:accent2>
      <a:accent3>
        <a:srgbClr val="B20D34"/>
      </a:accent3>
      <a:accent4>
        <a:srgbClr val="142226"/>
      </a:accent4>
      <a:accent5>
        <a:srgbClr val="06CEA8"/>
      </a:accent5>
      <a:accent6>
        <a:srgbClr val="B20D3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6CEA8"/>
      </a:dk2>
      <a:lt2>
        <a:srgbClr val="B20D34"/>
      </a:lt2>
      <a:accent1>
        <a:srgbClr val="142226"/>
      </a:accent1>
      <a:accent2>
        <a:srgbClr val="06CEA8"/>
      </a:accent2>
      <a:accent3>
        <a:srgbClr val="B20D34"/>
      </a:accent3>
      <a:accent4>
        <a:srgbClr val="142226"/>
      </a:accent4>
      <a:accent5>
        <a:srgbClr val="06CEA8"/>
      </a:accent5>
      <a:accent6>
        <a:srgbClr val="B20D3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